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121904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b60d5c0f6c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b60d5c0f6c_0_19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b60d5c0f6c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b60d5c0f6c_0_20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2c5af6bd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c2c5af6bdb_0_15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b60d5c0f6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1b60d5c0f6c_0_13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b60d5c0f6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b60d5c0f6c_0_13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d13940b9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d13940b954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d13940b954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d13940b954_0_14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d13940b95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d13940b954_0_12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d13940b95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d13940b954_0_10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d13940b95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d13940b954_0_8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3a02cea6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f3a02cea69_0_7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13940b95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1d13940b954_0_3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d13940b954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d13940b954_0_18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ecdd8c58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decdd8c587_1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d13940b95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1d13940b954_0_1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2c5af6bdb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2c2c5af6bdb_0_24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2c5af6bdb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2c2c5af6bdb_0_25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ba089a856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1ba089a856d_0_5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b60d5c0f6c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1b60d5c0f6c_0_15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b60d5c0f6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1b60d5c0f6c_0_15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b60d5c0f6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1b60d5c0f6c_0_16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b60d5c0f6c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1b60d5c0f6c_0_17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b60d5c0f6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1b60d5c0f6c_0_17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b60d5c0f6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1b60d5c0f6c_0_18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hyperlink" Target="mailto:info@tknika.eus" TargetMode="External"/><Relationship Id="rId4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-Izenburua">
  <p:cSld name="0-Izenburu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2618979" y="1868344"/>
            <a:ext cx="6765101" cy="216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ource Sans Pro"/>
              <a:buNone/>
              <a:defRPr b="1"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828561" y="5042534"/>
            <a:ext cx="8533289" cy="3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cxnSp>
        <p:nvCxnSpPr>
          <p:cNvPr id="21" name="Google Shape;21;p2"/>
          <p:cNvCxnSpPr/>
          <p:nvPr/>
        </p:nvCxnSpPr>
        <p:spPr>
          <a:xfrm>
            <a:off x="622598" y="5373216"/>
            <a:ext cx="1094521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Mi unidad\ana\Tknika\LOGOs TKNIKA\header_ppt_unevoc.png" id="23" name="Google Shape;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-Indizea">
  <p:cSld name="1-Indizea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78582" y="1124744"/>
            <a:ext cx="11161240" cy="86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b="1"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4295006" y="1988840"/>
            <a:ext cx="3600400" cy="3528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9250" lvl="1" marL="9144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9250" lvl="2" marL="1371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9250" lvl="3" marL="18288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9250" lvl="4" marL="22860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»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0" name="Google Shape;3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Mi unidad\ana\Tknika\LOGOs TKNIKA\header_ppt.png" id="31" name="Google Shape;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Atala tituluarekin">
  <p:cSld name="2-Atala tituluareki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609521" y="764704"/>
            <a:ext cx="10971372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  <a:defRPr b="1" sz="4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/>
          <p:nvPr>
            <p:ph idx="1" type="body"/>
          </p:nvPr>
        </p:nvSpPr>
        <p:spPr>
          <a:xfrm>
            <a:off x="622598" y="2204864"/>
            <a:ext cx="7200800" cy="3816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2" type="body"/>
          </p:nvPr>
        </p:nvSpPr>
        <p:spPr>
          <a:xfrm>
            <a:off x="622598" y="1340768"/>
            <a:ext cx="10945215" cy="43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600"/>
              </a:spcBef>
              <a:spcAft>
                <a:spcPts val="0"/>
              </a:spcAft>
              <a:buClr>
                <a:srgbClr val="CEDA2E"/>
              </a:buClr>
              <a:buSzPts val="3000"/>
              <a:buNone/>
              <a:defRPr sz="3000">
                <a:solidFill>
                  <a:srgbClr val="CEDA2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4191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4191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4191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4191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/>
          <p:nvPr>
            <p:ph idx="3" type="pic"/>
          </p:nvPr>
        </p:nvSpPr>
        <p:spPr>
          <a:xfrm>
            <a:off x="8039100" y="2205038"/>
            <a:ext cx="3529013" cy="381635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G:\Mi unidad\ana\Tknika\LOGOs TKNIKA\header_ppt.png" id="41" name="Google Shape;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Amaiera">
  <p:cSld name="3-Amaiera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609521" y="1288131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  <a:defRPr b="1" sz="2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47" name="Google Shape;4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1828561" y="5038328"/>
            <a:ext cx="8533289" cy="3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49" name="Google Shape;49;p5"/>
          <p:cNvCxnSpPr/>
          <p:nvPr/>
        </p:nvCxnSpPr>
        <p:spPr>
          <a:xfrm>
            <a:off x="622598" y="5373216"/>
            <a:ext cx="1094521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5"/>
          <p:cNvSpPr txBox="1"/>
          <p:nvPr/>
        </p:nvSpPr>
        <p:spPr>
          <a:xfrm>
            <a:off x="635542" y="2852936"/>
            <a:ext cx="109322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Zamalbide Auzoa z/g - 20100 Errenteria (Gipuzkoa)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T. (+34) 943 082 900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sng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info@tknika.eus</a:t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www.tknika.eus</a:t>
            </a:r>
            <a:endParaRPr/>
          </a:p>
        </p:txBody>
      </p:sp>
      <p:pic>
        <p:nvPicPr>
          <p:cNvPr descr="G:\Mi unidad\ana\Tknika\LOGOs TKNIKA\header_ppt_unevoc.png" id="51" name="Google Shape;5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Atala">
  <p:cSld name="2-Atala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 txBox="1"/>
          <p:nvPr>
            <p:ph idx="1" type="body"/>
          </p:nvPr>
        </p:nvSpPr>
        <p:spPr>
          <a:xfrm>
            <a:off x="622598" y="1192033"/>
            <a:ext cx="7200800" cy="4829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6"/>
          <p:cNvSpPr/>
          <p:nvPr>
            <p:ph idx="2" type="pic"/>
          </p:nvPr>
        </p:nvSpPr>
        <p:spPr>
          <a:xfrm>
            <a:off x="8039100" y="1192033"/>
            <a:ext cx="3529013" cy="4829355"/>
          </a:xfrm>
          <a:prstGeom prst="rect">
            <a:avLst/>
          </a:prstGeom>
          <a:noFill/>
          <a:ln>
            <a:noFill/>
          </a:ln>
        </p:spPr>
      </p:sp>
      <p:pic>
        <p:nvPicPr>
          <p:cNvPr descr="G:\Mi unidad\ana\Tknika\LOGOs TKNIKA\header_ppt.png" id="59" name="Google Shape;5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tala_v2">
  <p:cSld name="Atala_v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b="1"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63" name="Google Shape;6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 txBox="1"/>
          <p:nvPr>
            <p:ph idx="1" type="body"/>
          </p:nvPr>
        </p:nvSpPr>
        <p:spPr>
          <a:xfrm>
            <a:off x="622598" y="1628800"/>
            <a:ext cx="10944600" cy="4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30708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8"/>
              <a:buFont typeface="Courier New"/>
              <a:buChar char="o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623206" y="6565359"/>
            <a:ext cx="151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Ziberlab 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:\Mi unidad\ana\Tknika\LOGOs TKNIKA\header_ppt_unevoc.png" id="66" name="Google Shape;6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/>
          <p:nvPr/>
        </p:nvSpPr>
        <p:spPr>
          <a:xfrm>
            <a:off x="-100" y="6727600"/>
            <a:ext cx="12190500" cy="1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 txBox="1"/>
          <p:nvPr>
            <p:ph type="title"/>
          </p:nvPr>
        </p:nvSpPr>
        <p:spPr>
          <a:xfrm>
            <a:off x="415545" y="593367"/>
            <a:ext cx="11359200" cy="94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" type="body"/>
          </p:nvPr>
        </p:nvSpPr>
        <p:spPr>
          <a:xfrm>
            <a:off x="415545" y="1688433"/>
            <a:ext cx="11359200" cy="440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 rtl="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idx="12" type="sldNum"/>
          </p:nvPr>
        </p:nvSpPr>
        <p:spPr>
          <a:xfrm>
            <a:off x="11295128" y="6217622"/>
            <a:ext cx="7314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sicherheitstacho.eu/#/en/tacho" TargetMode="External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29.png"/><Relationship Id="rId9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29.png"/><Relationship Id="rId9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22.png"/><Relationship Id="rId7" Type="http://schemas.openxmlformats.org/officeDocument/2006/relationships/image" Target="../media/image35.png"/><Relationship Id="rId8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Relationship Id="rId5" Type="http://schemas.openxmlformats.org/officeDocument/2006/relationships/hyperlink" Target="https://www.diariovasco.com/suplementos/tecnologia/empleo-ciberseguridad-20220315125127-nt.html" TargetMode="External"/><Relationship Id="rId6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41.png"/><Relationship Id="rId5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/>
          <p:nvPr/>
        </p:nvSpPr>
        <p:spPr>
          <a:xfrm>
            <a:off x="874626" y="4973106"/>
            <a:ext cx="1044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9"/>
          <p:cNvSpPr txBox="1"/>
          <p:nvPr>
            <p:ph idx="12" type="sldNum"/>
          </p:nvPr>
        </p:nvSpPr>
        <p:spPr>
          <a:xfrm>
            <a:off x="8739781" y="6232227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Google Shape;79;p9"/>
          <p:cNvSpPr/>
          <p:nvPr/>
        </p:nvSpPr>
        <p:spPr>
          <a:xfrm>
            <a:off x="7391350" y="116632"/>
            <a:ext cx="1296144" cy="7920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Descargas\UNEVOC_Network_Logo_blue_en.png" id="80" name="Google Shape;8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3326" y="248123"/>
            <a:ext cx="552160" cy="4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/>
          <p:nvPr>
            <p:ph idx="4294967295" type="title"/>
          </p:nvPr>
        </p:nvSpPr>
        <p:spPr>
          <a:xfrm>
            <a:off x="2770875" y="4560625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909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82" name="Google Shape;82;p9"/>
          <p:cNvSpPr txBox="1"/>
          <p:nvPr/>
        </p:nvSpPr>
        <p:spPr>
          <a:xfrm>
            <a:off x="408600" y="1487875"/>
            <a:ext cx="11445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5200">
                <a:solidFill>
                  <a:srgbClr val="000000"/>
                </a:solidFill>
              </a:rPr>
              <a:t>SEGMENTACIÓN DE REDES</a:t>
            </a:r>
            <a:endParaRPr b="1" sz="50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707250" y="1510200"/>
            <a:ext cx="98358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</a:rPr>
              <a:t>Como hemos podido comprobar en estos últimos años el número de </a:t>
            </a:r>
            <a:r>
              <a:rPr b="1" lang="es-ES" sz="2000">
                <a:solidFill>
                  <a:schemeClr val="dk1"/>
                </a:solidFill>
              </a:rPr>
              <a:t>ataques </a:t>
            </a:r>
            <a:r>
              <a:rPr lang="es-ES" sz="2000">
                <a:solidFill>
                  <a:schemeClr val="dk1"/>
                </a:solidFill>
              </a:rPr>
              <a:t>a Infraestructuras Críticas e Instalaciones Industriales ha ido en </a:t>
            </a:r>
            <a:r>
              <a:rPr b="1" lang="es-ES" sz="2000">
                <a:solidFill>
                  <a:schemeClr val="dk1"/>
                </a:solidFill>
              </a:rPr>
              <a:t>aumento</a:t>
            </a:r>
            <a:r>
              <a:rPr lang="es-ES" sz="2000">
                <a:solidFill>
                  <a:schemeClr val="dk1"/>
                </a:solidFill>
              </a:rPr>
              <a:t>. Aquellos buses de campo que hace tiempo atrás quedaban </a:t>
            </a:r>
            <a:r>
              <a:rPr b="1" lang="es-ES" sz="2000">
                <a:solidFill>
                  <a:schemeClr val="dk1"/>
                </a:solidFill>
              </a:rPr>
              <a:t>aislados </a:t>
            </a:r>
            <a:r>
              <a:rPr lang="es-ES" sz="2000">
                <a:solidFill>
                  <a:schemeClr val="dk1"/>
                </a:solidFill>
              </a:rPr>
              <a:t>de las redes empresariales poco a poco han ido incorporándose a ellas gracias a la implementación de protocolos  basados en</a:t>
            </a:r>
            <a:r>
              <a:rPr b="1" lang="es-ES" sz="2000">
                <a:solidFill>
                  <a:schemeClr val="dk1"/>
                </a:solidFill>
              </a:rPr>
              <a:t> TCP/IP.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</a:rPr>
              <a:t>Si bien las funcionalidades y posibilidades han crecido esto ha generado a su vez que queden </a:t>
            </a:r>
            <a:r>
              <a:rPr b="1" lang="es-ES" sz="2000">
                <a:solidFill>
                  <a:schemeClr val="dk1"/>
                </a:solidFill>
              </a:rPr>
              <a:t>expuestas </a:t>
            </a:r>
            <a:r>
              <a:rPr lang="es-ES" sz="2000">
                <a:solidFill>
                  <a:schemeClr val="dk1"/>
                </a:solidFill>
              </a:rPr>
              <a:t>a actividades hostiles por parte de personas físicas o malware concreto para IACS.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153" name="Google Shape;153;p19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5" y="1418688"/>
            <a:ext cx="6191250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3650" y="764700"/>
            <a:ext cx="5070326" cy="568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161" name="Google Shape;161;p2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62" name="Google Shape;162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525" y="1562100"/>
            <a:ext cx="8071800" cy="47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757325" y="2566500"/>
            <a:ext cx="11090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</a:rPr>
              <a:t>Diez controles de seguridad para sus instalaciones: definir un </a:t>
            </a:r>
            <a:r>
              <a:rPr b="1" lang="es-ES" sz="2000">
                <a:solidFill>
                  <a:schemeClr val="dk1"/>
                </a:solidFill>
              </a:rPr>
              <a:t>gerente </a:t>
            </a:r>
            <a:r>
              <a:rPr lang="es-ES" sz="2000">
                <a:solidFill>
                  <a:schemeClr val="dk1"/>
                </a:solidFill>
              </a:rPr>
              <a:t>de ciberseguridad de tecnología operacional para cada instalación, formar y </a:t>
            </a:r>
            <a:r>
              <a:rPr b="1" lang="es-ES" sz="2000">
                <a:solidFill>
                  <a:schemeClr val="dk1"/>
                </a:solidFill>
              </a:rPr>
              <a:t>concienciar </a:t>
            </a:r>
            <a:r>
              <a:rPr lang="es-ES" sz="2000">
                <a:solidFill>
                  <a:schemeClr val="dk1"/>
                </a:solidFill>
              </a:rPr>
              <a:t>al personal, implementar y probar </a:t>
            </a:r>
            <a:r>
              <a:rPr b="1" lang="es-ES" sz="2000">
                <a:solidFill>
                  <a:schemeClr val="dk1"/>
                </a:solidFill>
              </a:rPr>
              <a:t>respuestas a incidentes</a:t>
            </a:r>
            <a:r>
              <a:rPr lang="es-ES" sz="2000">
                <a:solidFill>
                  <a:schemeClr val="dk1"/>
                </a:solidFill>
              </a:rPr>
              <a:t>, crear constantemente </a:t>
            </a:r>
            <a:r>
              <a:rPr b="1" lang="es-ES" sz="2000">
                <a:solidFill>
                  <a:schemeClr val="dk1"/>
                </a:solidFill>
              </a:rPr>
              <a:t>copias de seguridad</a:t>
            </a:r>
            <a:r>
              <a:rPr lang="es-ES" sz="2000">
                <a:solidFill>
                  <a:schemeClr val="dk1"/>
                </a:solidFill>
              </a:rPr>
              <a:t> y de recuperación ante desastres, </a:t>
            </a:r>
            <a:r>
              <a:rPr b="1" lang="es-ES" sz="2000">
                <a:solidFill>
                  <a:schemeClr val="dk1"/>
                </a:solidFill>
              </a:rPr>
              <a:t>escanear </a:t>
            </a:r>
            <a:r>
              <a:rPr lang="es-ES" sz="2000">
                <a:solidFill>
                  <a:schemeClr val="dk1"/>
                </a:solidFill>
              </a:rPr>
              <a:t>constantemente los dispositivos portátiles -tanto propios como de externos-, </a:t>
            </a:r>
            <a:r>
              <a:rPr b="1" lang="es-ES" sz="2000">
                <a:solidFill>
                  <a:schemeClr val="dk1"/>
                </a:solidFill>
              </a:rPr>
              <a:t>inventario </a:t>
            </a:r>
            <a:r>
              <a:rPr lang="es-ES" sz="2000">
                <a:solidFill>
                  <a:schemeClr val="dk1"/>
                </a:solidFill>
              </a:rPr>
              <a:t>de hardware y software actualizado, establecer una </a:t>
            </a:r>
            <a:r>
              <a:rPr b="1" lang="es-ES" sz="2000">
                <a:solidFill>
                  <a:schemeClr val="dk1"/>
                </a:solidFill>
              </a:rPr>
              <a:t>segregación de red</a:t>
            </a:r>
            <a:r>
              <a:rPr lang="es-ES" sz="2000">
                <a:solidFill>
                  <a:schemeClr val="dk1"/>
                </a:solidFill>
              </a:rPr>
              <a:t> adecuada, implementar un sistema de </a:t>
            </a:r>
            <a:r>
              <a:rPr b="1" lang="es-ES" sz="2000">
                <a:solidFill>
                  <a:schemeClr val="dk1"/>
                </a:solidFill>
              </a:rPr>
              <a:t>detección de amenazas</a:t>
            </a:r>
            <a:r>
              <a:rPr lang="es-ES" sz="2000">
                <a:solidFill>
                  <a:schemeClr val="dk1"/>
                </a:solidFill>
              </a:rPr>
              <a:t> en tiempo real, desarrollar un </a:t>
            </a:r>
            <a:r>
              <a:rPr b="1" lang="es-ES" sz="2000">
                <a:solidFill>
                  <a:schemeClr val="dk1"/>
                </a:solidFill>
              </a:rPr>
              <a:t>proceso de</a:t>
            </a:r>
            <a:r>
              <a:rPr lang="es-ES" sz="2000">
                <a:solidFill>
                  <a:schemeClr val="dk1"/>
                </a:solidFill>
              </a:rPr>
              <a:t> </a:t>
            </a:r>
            <a:r>
              <a:rPr b="1" lang="es-ES" sz="2000">
                <a:solidFill>
                  <a:schemeClr val="dk1"/>
                </a:solidFill>
              </a:rPr>
              <a:t>configuración seguro</a:t>
            </a:r>
            <a:r>
              <a:rPr lang="es-ES" sz="2000">
                <a:solidFill>
                  <a:schemeClr val="dk1"/>
                </a:solidFill>
              </a:rPr>
              <a:t> y un proceso formal de parcheo.</a:t>
            </a:r>
            <a:endParaRPr sz="2000"/>
          </a:p>
        </p:txBody>
      </p:sp>
      <p:sp>
        <p:nvSpPr>
          <p:cNvPr id="170" name="Google Shape;170;p21"/>
          <p:cNvSpPr txBox="1"/>
          <p:nvPr/>
        </p:nvSpPr>
        <p:spPr>
          <a:xfrm>
            <a:off x="1262200" y="1817575"/>
            <a:ext cx="441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/>
              <a:t>Decálogo de ciberseguridad</a:t>
            </a:r>
            <a:endParaRPr b="1"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176" name="Google Shape;176;p2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050" y="1623975"/>
            <a:ext cx="8431663" cy="4742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183" name="Google Shape;183;p2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925" y="5075375"/>
            <a:ext cx="3286125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925" y="5075375"/>
            <a:ext cx="3286125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4"/>
          <p:cNvSpPr txBox="1"/>
          <p:nvPr/>
        </p:nvSpPr>
        <p:spPr>
          <a:xfrm>
            <a:off x="5023275" y="5904050"/>
            <a:ext cx="10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TOP 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4086988" y="5796350"/>
            <a:ext cx="101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Seguridad nativa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6879863" y="5904050"/>
            <a:ext cx="10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OPC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5863175" y="5904050"/>
            <a:ext cx="101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Firmware update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201" name="Google Shape;201;p25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925" y="5075375"/>
            <a:ext cx="3286125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5023275" y="5904050"/>
            <a:ext cx="10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TOP 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4086988" y="5796350"/>
            <a:ext cx="101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Seguridad nativa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6879863" y="5904050"/>
            <a:ext cx="10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OPC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638" y="1990750"/>
            <a:ext cx="22574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/>
        </p:nvSpPr>
        <p:spPr>
          <a:xfrm>
            <a:off x="5863175" y="5904050"/>
            <a:ext cx="101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Firmware update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213" name="Google Shape;213;p26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925" y="5075375"/>
            <a:ext cx="3286125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 txBox="1"/>
          <p:nvPr/>
        </p:nvSpPr>
        <p:spPr>
          <a:xfrm>
            <a:off x="5023275" y="5904050"/>
            <a:ext cx="10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TOP 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4086988" y="5796350"/>
            <a:ext cx="101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Seguridad nativa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6879863" y="5904050"/>
            <a:ext cx="10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OPC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638" y="1990750"/>
            <a:ext cx="22574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7925" y="3537813"/>
            <a:ext cx="191452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 txBox="1"/>
          <p:nvPr/>
        </p:nvSpPr>
        <p:spPr>
          <a:xfrm>
            <a:off x="5863175" y="5904050"/>
            <a:ext cx="101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Firmware update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226" name="Google Shape;226;p27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925" y="5075375"/>
            <a:ext cx="3286125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/>
        </p:nvSpPr>
        <p:spPr>
          <a:xfrm>
            <a:off x="5023275" y="5904050"/>
            <a:ext cx="10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TOP 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4086988" y="5796350"/>
            <a:ext cx="101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Seguridad nativa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6879863" y="5904050"/>
            <a:ext cx="10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OPC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638" y="1990750"/>
            <a:ext cx="22574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00" y="4813438"/>
            <a:ext cx="338137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8025" y="4813450"/>
            <a:ext cx="254317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7925" y="3537813"/>
            <a:ext cx="191452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 txBox="1"/>
          <p:nvPr/>
        </p:nvSpPr>
        <p:spPr>
          <a:xfrm>
            <a:off x="5863175" y="5904050"/>
            <a:ext cx="101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Firmware update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44563" y="4781200"/>
            <a:ext cx="2600325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88" name="Google Shape;88;p1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89" name="Google Shape;8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525" y="1340700"/>
            <a:ext cx="7799525" cy="49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0"/>
          <p:cNvSpPr txBox="1"/>
          <p:nvPr/>
        </p:nvSpPr>
        <p:spPr>
          <a:xfrm>
            <a:off x="7630100" y="1237625"/>
            <a:ext cx="380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latin typeface="Calibri"/>
                <a:ea typeface="Calibri"/>
                <a:cs typeface="Calibri"/>
                <a:sym typeface="Calibri"/>
              </a:rPr>
              <a:t>TRANSFORMACIÓN DIGITAL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0"/>
          <p:cNvSpPr txBox="1"/>
          <p:nvPr/>
        </p:nvSpPr>
        <p:spPr>
          <a:xfrm>
            <a:off x="9440250" y="1964300"/>
            <a:ext cx="189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latin typeface="Calibri"/>
                <a:ea typeface="Calibri"/>
                <a:cs typeface="Calibri"/>
                <a:sym typeface="Calibri"/>
              </a:rPr>
              <a:t>INDUSTRIA 4.0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242" name="Google Shape;242;p28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43" name="Google Shape;2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925" y="5075375"/>
            <a:ext cx="3286125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/>
        </p:nvSpPr>
        <p:spPr>
          <a:xfrm>
            <a:off x="5023275" y="5904050"/>
            <a:ext cx="10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TOP 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8"/>
          <p:cNvSpPr txBox="1"/>
          <p:nvPr/>
        </p:nvSpPr>
        <p:spPr>
          <a:xfrm>
            <a:off x="4086988" y="5796350"/>
            <a:ext cx="101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Seguridad nativa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6879863" y="5904050"/>
            <a:ext cx="10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OPC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638" y="1990750"/>
            <a:ext cx="22574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00" y="4813438"/>
            <a:ext cx="338137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8025" y="4813450"/>
            <a:ext cx="254317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7925" y="3537813"/>
            <a:ext cx="19145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0888" y="1881950"/>
            <a:ext cx="22574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82350" y="3352450"/>
            <a:ext cx="19145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538" y="1941088"/>
            <a:ext cx="22574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7825" y="3488150"/>
            <a:ext cx="191452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 txBox="1"/>
          <p:nvPr/>
        </p:nvSpPr>
        <p:spPr>
          <a:xfrm>
            <a:off x="5863175" y="5904050"/>
            <a:ext cx="101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Firmware update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44563" y="4781200"/>
            <a:ext cx="2600325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262" name="Google Shape;262;p29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63" name="Google Shape;2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925" y="5075375"/>
            <a:ext cx="3286125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9"/>
          <p:cNvSpPr txBox="1"/>
          <p:nvPr/>
        </p:nvSpPr>
        <p:spPr>
          <a:xfrm>
            <a:off x="5023275" y="5904050"/>
            <a:ext cx="10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TOP 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9"/>
          <p:cNvSpPr txBox="1"/>
          <p:nvPr/>
        </p:nvSpPr>
        <p:spPr>
          <a:xfrm>
            <a:off x="4086988" y="5796350"/>
            <a:ext cx="101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Seguridad nativa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6879863" y="5904050"/>
            <a:ext cx="10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OPC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638" y="1990750"/>
            <a:ext cx="22574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00" y="4813438"/>
            <a:ext cx="338137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8025" y="4813450"/>
            <a:ext cx="254317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7925" y="3537813"/>
            <a:ext cx="19145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0888" y="1881950"/>
            <a:ext cx="22574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82350" y="3352450"/>
            <a:ext cx="19145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538" y="1941088"/>
            <a:ext cx="22574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7825" y="3488150"/>
            <a:ext cx="19145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39475" y="377000"/>
            <a:ext cx="2705100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9"/>
          <p:cNvSpPr txBox="1"/>
          <p:nvPr/>
        </p:nvSpPr>
        <p:spPr>
          <a:xfrm>
            <a:off x="5863175" y="5904050"/>
            <a:ext cx="101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Firmware update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44563" y="4781200"/>
            <a:ext cx="2600325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283" name="Google Shape;283;p3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84" name="Google Shape;2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925" y="5075375"/>
            <a:ext cx="3286125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5023275" y="5904050"/>
            <a:ext cx="10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TOP 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4086988" y="5796350"/>
            <a:ext cx="101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Seguridad nativa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6879863" y="5904050"/>
            <a:ext cx="10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OPC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638" y="1990750"/>
            <a:ext cx="22574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00" y="4813438"/>
            <a:ext cx="338137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7925" y="3537813"/>
            <a:ext cx="19145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27625" y="764700"/>
            <a:ext cx="2130426" cy="9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0888" y="1881950"/>
            <a:ext cx="22574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82350" y="3352450"/>
            <a:ext cx="19145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538" y="1941088"/>
            <a:ext cx="22574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7825" y="3488150"/>
            <a:ext cx="191452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0"/>
          <p:cNvSpPr txBox="1"/>
          <p:nvPr/>
        </p:nvSpPr>
        <p:spPr>
          <a:xfrm>
            <a:off x="10541099" y="856475"/>
            <a:ext cx="156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</a:t>
            </a:r>
            <a:endParaRPr/>
          </a:p>
        </p:txBody>
      </p:sp>
      <p:pic>
        <p:nvPicPr>
          <p:cNvPr id="297" name="Google Shape;297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39475" y="377000"/>
            <a:ext cx="2705100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0"/>
          <p:cNvSpPr txBox="1"/>
          <p:nvPr/>
        </p:nvSpPr>
        <p:spPr>
          <a:xfrm>
            <a:off x="5863175" y="5904050"/>
            <a:ext cx="101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Firmware update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44563" y="4781200"/>
            <a:ext cx="2600325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305" name="Google Shape;305;p3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06" name="Google Shape;3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" y="1340700"/>
            <a:ext cx="6438196" cy="52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1"/>
          <p:cNvSpPr txBox="1"/>
          <p:nvPr/>
        </p:nvSpPr>
        <p:spPr>
          <a:xfrm>
            <a:off x="7161925" y="1511875"/>
            <a:ext cx="46719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b="1" lang="es-ES" sz="1800">
                <a:latin typeface="Source Sans Pro"/>
                <a:ea typeface="Source Sans Pro"/>
                <a:cs typeface="Source Sans Pro"/>
                <a:sym typeface="Source Sans Pro"/>
              </a:rPr>
              <a:t>Evaluación del riesgo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b="1" lang="es-ES" sz="1800">
                <a:latin typeface="Source Sans Pro"/>
                <a:ea typeface="Source Sans Pro"/>
                <a:cs typeface="Source Sans Pro"/>
                <a:sym typeface="Source Sans Pro"/>
              </a:rPr>
              <a:t>Análisis de vulnerabilidades (Openvas, Nessus)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b="1" lang="es-ES" sz="1800">
                <a:latin typeface="Source Sans Pro"/>
                <a:ea typeface="Source Sans Pro"/>
                <a:cs typeface="Source Sans Pro"/>
                <a:sym typeface="Source Sans Pro"/>
              </a:rPr>
              <a:t>Herramientas de Monitorización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○"/>
            </a:pPr>
            <a:r>
              <a:rPr b="1" lang="es-ES" sz="1800">
                <a:latin typeface="Source Sans Pro"/>
                <a:ea typeface="Source Sans Pro"/>
                <a:cs typeface="Source Sans Pro"/>
                <a:sym typeface="Source Sans Pro"/>
              </a:rPr>
              <a:t>Siemens NMS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○"/>
            </a:pPr>
            <a:r>
              <a:rPr b="1" lang="es-ES" sz="1800">
                <a:latin typeface="Source Sans Pro"/>
                <a:ea typeface="Source Sans Pro"/>
                <a:cs typeface="Source Sans Pro"/>
                <a:sym typeface="Source Sans Pro"/>
              </a:rPr>
              <a:t>Nozomi Guardian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○"/>
            </a:pPr>
            <a:r>
              <a:rPr b="1" lang="es-ES" sz="1800">
                <a:latin typeface="Source Sans Pro"/>
                <a:ea typeface="Source Sans Pro"/>
                <a:cs typeface="Source Sans Pro"/>
                <a:sym typeface="Source Sans Pro"/>
              </a:rPr>
              <a:t>IDS IPS SIEM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b="1" lang="es-ES" sz="1800">
                <a:latin typeface="Source Sans Pro"/>
                <a:ea typeface="Source Sans Pro"/>
                <a:cs typeface="Source Sans Pro"/>
                <a:sym typeface="Source Sans Pro"/>
              </a:rPr>
              <a:t>Políticas de  seguridad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b="1" lang="es-ES" sz="1800">
                <a:latin typeface="Source Sans Pro"/>
                <a:ea typeface="Source Sans Pro"/>
                <a:cs typeface="Source Sans Pro"/>
                <a:sym typeface="Source Sans Pro"/>
              </a:rPr>
              <a:t>Copias de seguridad 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b="1" lang="es-ES" sz="1800">
                <a:latin typeface="Source Sans Pro"/>
                <a:ea typeface="Source Sans Pro"/>
                <a:cs typeface="Source Sans Pro"/>
                <a:sym typeface="Source Sans Pro"/>
              </a:rPr>
              <a:t>Control de accesos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b="1" lang="es-ES" sz="1800">
                <a:latin typeface="Source Sans Pro"/>
                <a:ea typeface="Source Sans Pro"/>
                <a:cs typeface="Source Sans Pro"/>
                <a:sym typeface="Source Sans Pro"/>
              </a:rPr>
              <a:t>Diagnóstico de seguridad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b="1" lang="es-ES" sz="1800">
                <a:latin typeface="Source Sans Pro"/>
                <a:ea typeface="Source Sans Pro"/>
                <a:cs typeface="Source Sans Pro"/>
                <a:sym typeface="Source Sans Pro"/>
              </a:rPr>
              <a:t>Plan de seguridad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b="1" lang="es-ES" sz="1800">
                <a:latin typeface="Source Sans Pro"/>
                <a:ea typeface="Source Sans Pro"/>
                <a:cs typeface="Source Sans Pro"/>
                <a:sym typeface="Source Sans Pro"/>
              </a:rPr>
              <a:t>Formación y concienciación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b="1" lang="es-ES" sz="1800">
                <a:latin typeface="Source Sans Pro"/>
                <a:ea typeface="Source Sans Pro"/>
                <a:cs typeface="Source Sans Pro"/>
                <a:sym typeface="Source Sans Pro"/>
              </a:rPr>
              <a:t>Normativa IEC 62443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313" name="Google Shape;313;p3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14" name="Google Shape;3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751" y="3941100"/>
            <a:ext cx="3214878" cy="1537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511" y="4212683"/>
            <a:ext cx="5774134" cy="99443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2"/>
          <p:cNvSpPr txBox="1"/>
          <p:nvPr/>
        </p:nvSpPr>
        <p:spPr>
          <a:xfrm>
            <a:off x="554594" y="5478833"/>
            <a:ext cx="11447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u="sng">
                <a:solidFill>
                  <a:schemeClr val="hlink"/>
                </a:solidFill>
                <a:hlinkClick r:id="rId5"/>
              </a:rPr>
              <a:t>https://www.diariovasco.com/suplementos/tecnologia/empleo-ciberseguridad-20220315125127-nt.html</a:t>
            </a:r>
            <a:endParaRPr sz="1900"/>
          </a:p>
        </p:txBody>
      </p:sp>
      <p:pic>
        <p:nvPicPr>
          <p:cNvPr id="317" name="Google Shape;31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6194" y="2050883"/>
            <a:ext cx="6021457" cy="994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323" name="Google Shape;323;p3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24" name="Google Shape;3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8613" y="705333"/>
            <a:ext cx="3949181" cy="2057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4631" y="2954471"/>
            <a:ext cx="5270410" cy="2795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249" y="4091539"/>
            <a:ext cx="6473063" cy="2057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97" name="Google Shape;97;p1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98" name="Google Shape;9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375" y="1402275"/>
            <a:ext cx="8431661" cy="5058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104" name="Google Shape;104;p1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05" name="Google Shape;10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3188" y="1340698"/>
            <a:ext cx="8396120" cy="495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111" name="Google Shape;111;p1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12" name="Google Shape;11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275" y="1389900"/>
            <a:ext cx="7243224" cy="521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118" name="Google Shape;118;p14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19" name="Google Shape;11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375" y="1442600"/>
            <a:ext cx="8485807" cy="459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125" name="Google Shape;125;p15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26" name="Google Shape;12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675" y="1493100"/>
            <a:ext cx="8829044" cy="459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132" name="Google Shape;132;p16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33" name="Google Shape;13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750" y="1526750"/>
            <a:ext cx="8431662" cy="4823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139" name="Google Shape;139;p17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40" name="Google Shape;14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375" y="1585650"/>
            <a:ext cx="8341242" cy="459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